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Source Code Pro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1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fa0fbd9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fa0fbd9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fa0fbd9a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fa0fbd9a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fa0fbd9a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fa0fbd9a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fa0fbd9a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fa0fbd9a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fa0fbd9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fa0fbd9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fa0fbd9a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fa0fbd9a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fa0fbd9a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fa0fbd9a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fa0fbd9a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fa0fbd9a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da58cc8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da58cc8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fa0fbd9a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fa0fbd9a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fa0fbd9a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fa0fbd9a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fa0fbd9a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fa0fbd9a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f91a5d7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f91a5d7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fa0fbd9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fa0fbd9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fa0fbd9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fa0fbd9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fafea34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fafea34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fafea34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fafea34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fa0fbd9a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fa0fbd9a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2da58cc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2da58cc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2da58cc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2da58cc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2da58cc8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2da58cc8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fa0fbd9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fa0fbd9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fa0fbd9a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fa0fbd9a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2929568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2929568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2929568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2929568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a0fbd9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a0fbd9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a0fbd9a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a0fbd9a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fa0fbd9a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fa0fbd9a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fa0fbd9a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fa0fbd9a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fa0fbd9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fa0fbd9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fa0fbd9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fa0fbd9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10" Type="http://schemas.openxmlformats.org/officeDocument/2006/relationships/image" Target="../media/image40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49.png"/><Relationship Id="rId13" Type="http://schemas.openxmlformats.org/officeDocument/2006/relationships/image" Target="../media/image44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-3424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Scooby-Doo Watchability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779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Juliana Broussard, Sarah Huang, &amp; Connor Saxon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913" y="1008525"/>
            <a:ext cx="3764173" cy="376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37" y="185221"/>
            <a:ext cx="7413325" cy="47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 &amp; CLEANING DATA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468825"/>
            <a:ext cx="85206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Dropna() used on data to discard NAN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Problem: Dropping all rows with a single NAN significantly reduces the amount of data to train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Work on columns individually to convert NAN to usable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boolean strings to integers and convert “NULL” values to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series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IMDb ratings into three classes: ‘Low’, ‘Medium’, and ‘High’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Low: 0-5, Medium: 5-7, and high: 7-10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caught.characterName from string literal to “TRUE/FALSE”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APPROACHES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50" y="1031275"/>
            <a:ext cx="4029826" cy="30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ML APPROACHES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468825"/>
            <a:ext cx="5526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Dr. Schuman’s all-classifiers Python script to narrow down ML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end, we chose the following approaches because of their high accuracy on training and testing data: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Decision Trees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Nearest Neighbors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RBF SVM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Random Forest  Regression</a:t>
            </a:r>
            <a:endParaRPr sz="15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25" y="642200"/>
            <a:ext cx="3353100" cy="41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468825"/>
            <a:ext cx="4130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Maximum Depth, Maximum Features, Minimum Sample Leaf, Minimum Sample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Criterion: Gini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Tested on all data, only catchphrases, &amp; only caught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575" y="1850350"/>
            <a:ext cx="5010500" cy="259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0" y="2614790"/>
            <a:ext cx="4705976" cy="245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17" y="183925"/>
            <a:ext cx="4705981" cy="23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468825"/>
            <a:ext cx="4329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how many neighbors to use for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10-Fold Cross Validation  to ensure the model will not give biased scores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K=16 gives the best mean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23094" r="0" t="0"/>
          <a:stretch/>
        </p:blipFill>
        <p:spPr>
          <a:xfrm>
            <a:off x="4466300" y="557100"/>
            <a:ext cx="4572001" cy="42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4587650" y="3935675"/>
            <a:ext cx="4329300" cy="224100"/>
          </a:xfrm>
          <a:prstGeom prst="rect">
            <a:avLst/>
          </a:prstGeom>
          <a:noFill/>
          <a:ln cap="flat" cmpd="sng" w="952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SVM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468825"/>
            <a:ext cx="3189600" cy="32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 Linearly </a:t>
            </a:r>
            <a:r>
              <a:rPr lang="en"/>
              <a:t>Separable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Relatively High   </a:t>
            </a:r>
            <a:r>
              <a:rPr lang="en"/>
              <a:t>dimensions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9891" l="4930" r="9165" t="5420"/>
          <a:stretch/>
        </p:blipFill>
        <p:spPr>
          <a:xfrm>
            <a:off x="5087050" y="39025"/>
            <a:ext cx="3091174" cy="22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775" y="2434225"/>
            <a:ext cx="4893525" cy="25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468825"/>
            <a:ext cx="42603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Estimators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Max depth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Builds multiple decision trees and merges predictions.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Will be harder to predict because more room for error.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625" y="2727939"/>
            <a:ext cx="3506874" cy="230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2818" r="0" t="0"/>
          <a:stretch/>
        </p:blipFill>
        <p:spPr>
          <a:xfrm>
            <a:off x="5721000" y="277025"/>
            <a:ext cx="3159701" cy="2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0" y="1194588"/>
            <a:ext cx="4869501" cy="27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BACKGROUND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99" y="1315225"/>
            <a:ext cx="4466000" cy="25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4975"/>
            <a:ext cx="8839201" cy="282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468825"/>
            <a:ext cx="3671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Sample Leaf best hyperparameter for all data &amp; no caught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Training: 88%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F1: </a:t>
            </a:r>
            <a:r>
              <a:rPr lang="en"/>
              <a:t>87%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 86%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 F1:</a:t>
            </a:r>
            <a:r>
              <a:rPr lang="en"/>
              <a:t>85%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 Minimum Sample Leaf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25" y="348200"/>
            <a:ext cx="4855799" cy="197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225" y="2783950"/>
            <a:ext cx="4855799" cy="19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468825"/>
            <a:ext cx="36876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Features best </a:t>
            </a:r>
            <a:r>
              <a:rPr lang="en"/>
              <a:t>hyperparameter</a:t>
            </a:r>
            <a:r>
              <a:rPr lang="en"/>
              <a:t> for no catchphrases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Training: 92%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F1: 91%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Testing: 86%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 F1: 85%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6 Max Features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175" y="1379500"/>
            <a:ext cx="5344299" cy="21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468825"/>
            <a:ext cx="462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all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K=16 had the highest testing accuracy score 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400" y="1468825"/>
            <a:ext cx="3650225" cy="9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NEIGHBORS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468825"/>
            <a:ext cx="462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to compare two features at a time to produce graphs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2444" r="2444" t="0"/>
          <a:stretch/>
        </p:blipFill>
        <p:spPr>
          <a:xfrm>
            <a:off x="51050" y="2459713"/>
            <a:ext cx="2558974" cy="242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 rotWithShape="1">
          <a:blip r:embed="rId4">
            <a:alphaModFix/>
          </a:blip>
          <a:srcRect b="0" l="7250" r="7250" t="0"/>
          <a:stretch/>
        </p:blipFill>
        <p:spPr>
          <a:xfrm>
            <a:off x="2626500" y="2459725"/>
            <a:ext cx="2558974" cy="24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 rotWithShape="1">
          <a:blip r:embed="rId5">
            <a:alphaModFix/>
          </a:blip>
          <a:srcRect b="0" l="3513" r="3523" t="0"/>
          <a:stretch/>
        </p:blipFill>
        <p:spPr>
          <a:xfrm>
            <a:off x="5502400" y="167125"/>
            <a:ext cx="1601250" cy="15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6">
            <a:alphaModFix/>
          </a:blip>
          <a:srcRect b="0" l="3244" r="3244" t="0"/>
          <a:stretch/>
        </p:blipFill>
        <p:spPr>
          <a:xfrm>
            <a:off x="7360125" y="158425"/>
            <a:ext cx="1601249" cy="151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7">
            <a:alphaModFix/>
          </a:blip>
          <a:srcRect b="0" l="5012" r="5003" t="0"/>
          <a:stretch/>
        </p:blipFill>
        <p:spPr>
          <a:xfrm>
            <a:off x="5502400" y="1837213"/>
            <a:ext cx="1601250" cy="151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8">
            <a:alphaModFix/>
          </a:blip>
          <a:srcRect b="3772" l="5260" r="5269" t="0"/>
          <a:stretch/>
        </p:blipFill>
        <p:spPr>
          <a:xfrm>
            <a:off x="7390350" y="1837200"/>
            <a:ext cx="1601250" cy="1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9">
            <a:alphaModFix/>
          </a:blip>
          <a:srcRect b="0" l="3358" r="3358" t="0"/>
          <a:stretch/>
        </p:blipFill>
        <p:spPr>
          <a:xfrm>
            <a:off x="5555375" y="3458700"/>
            <a:ext cx="1601249" cy="151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10">
            <a:alphaModFix/>
          </a:blip>
          <a:srcRect b="0" l="4421" r="4421" t="0"/>
          <a:stretch/>
        </p:blipFill>
        <p:spPr>
          <a:xfrm>
            <a:off x="7420563" y="3515968"/>
            <a:ext cx="1540826" cy="14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748" l="0" r="0" t="758"/>
          <a:stretch/>
        </p:blipFill>
        <p:spPr>
          <a:xfrm>
            <a:off x="161725" y="0"/>
            <a:ext cx="1903980" cy="17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 rotWithShape="1">
          <a:blip r:embed="rId4">
            <a:alphaModFix/>
          </a:blip>
          <a:srcRect b="1399" l="0" r="0" t="1409"/>
          <a:stretch/>
        </p:blipFill>
        <p:spPr>
          <a:xfrm>
            <a:off x="2065704" y="0"/>
            <a:ext cx="1903979" cy="17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5">
            <a:alphaModFix/>
          </a:blip>
          <a:srcRect b="0" l="514" r="514" t="0"/>
          <a:stretch/>
        </p:blipFill>
        <p:spPr>
          <a:xfrm>
            <a:off x="4051225" y="1984"/>
            <a:ext cx="1903979" cy="17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6">
            <a:alphaModFix/>
          </a:blip>
          <a:srcRect b="189" l="0" r="0" t="189"/>
          <a:stretch/>
        </p:blipFill>
        <p:spPr>
          <a:xfrm>
            <a:off x="6036745" y="1984"/>
            <a:ext cx="1903980" cy="171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7">
            <a:alphaModFix/>
          </a:blip>
          <a:srcRect b="0" l="4086" r="4086" t="0"/>
          <a:stretch/>
        </p:blipFill>
        <p:spPr>
          <a:xfrm>
            <a:off x="295925" y="1805225"/>
            <a:ext cx="1724675" cy="163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8">
            <a:alphaModFix/>
          </a:blip>
          <a:srcRect b="0" l="6453" r="6453" t="0"/>
          <a:stretch/>
        </p:blipFill>
        <p:spPr>
          <a:xfrm>
            <a:off x="2110813" y="1763003"/>
            <a:ext cx="1813758" cy="171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9">
            <a:alphaModFix/>
          </a:blip>
          <a:srcRect b="0" l="3331" r="3341" t="0"/>
          <a:stretch/>
        </p:blipFill>
        <p:spPr>
          <a:xfrm>
            <a:off x="4096338" y="1805215"/>
            <a:ext cx="1813758" cy="171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10">
            <a:alphaModFix/>
          </a:blip>
          <a:srcRect b="0" l="139" r="129" t="0"/>
          <a:stretch/>
        </p:blipFill>
        <p:spPr>
          <a:xfrm>
            <a:off x="6204484" y="1805215"/>
            <a:ext cx="1813758" cy="171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 rotWithShape="1">
          <a:blip r:embed="rId11">
            <a:alphaModFix/>
          </a:blip>
          <a:srcRect b="0" l="2570" r="2570" t="0"/>
          <a:stretch/>
        </p:blipFill>
        <p:spPr>
          <a:xfrm>
            <a:off x="295925" y="3485650"/>
            <a:ext cx="1724675" cy="16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 rotWithShape="1">
          <a:blip r:embed="rId12">
            <a:alphaModFix/>
          </a:blip>
          <a:srcRect b="0" l="2299" r="2299" t="0"/>
          <a:stretch/>
        </p:blipFill>
        <p:spPr>
          <a:xfrm>
            <a:off x="2237475" y="3527975"/>
            <a:ext cx="1687099" cy="159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 rotWithShape="1">
          <a:blip r:embed="rId13">
            <a:alphaModFix/>
          </a:blip>
          <a:srcRect b="1028" l="0" r="0" t="1038"/>
          <a:stretch/>
        </p:blipFill>
        <p:spPr>
          <a:xfrm>
            <a:off x="4256975" y="3542727"/>
            <a:ext cx="1604275" cy="152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14">
            <a:alphaModFix/>
          </a:blip>
          <a:srcRect b="0" l="5285" r="5285" t="0"/>
          <a:stretch/>
        </p:blipFill>
        <p:spPr>
          <a:xfrm>
            <a:off x="6309225" y="3534241"/>
            <a:ext cx="1604276" cy="152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SVM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468825"/>
            <a:ext cx="42603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(Validation 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- Regularization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Gamma - influence of a single training example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Performing:</a:t>
            </a:r>
            <a:br>
              <a:rPr lang="en"/>
            </a:br>
            <a:r>
              <a:rPr lang="en"/>
              <a:t>C=10, gamma=.001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Validation Accuracy: .86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050" y="467850"/>
            <a:ext cx="4522125" cy="38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SVM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468825"/>
            <a:ext cx="3915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20691" l="0" r="0" t="0"/>
          <a:stretch/>
        </p:blipFill>
        <p:spPr>
          <a:xfrm>
            <a:off x="278363" y="3104172"/>
            <a:ext cx="3609975" cy="657225"/>
          </a:xfrm>
          <a:prstGeom prst="rect">
            <a:avLst/>
          </a:prstGeom>
          <a:noFill/>
          <a:ln cap="flat" cmpd="sng" w="19050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525" y="895024"/>
            <a:ext cx="4864475" cy="397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63" y="2139612"/>
            <a:ext cx="36766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413" y="4122900"/>
            <a:ext cx="36385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458000"/>
            <a:ext cx="42603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(Validation 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Estimators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Max depth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Performing:</a:t>
            </a:r>
            <a:br>
              <a:rPr lang="en"/>
            </a:br>
            <a:r>
              <a:rPr lang="en"/>
              <a:t>N_estimators=1000       max_depth=9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Validation Accuracy: .52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850" y="1284824"/>
            <a:ext cx="5621149" cy="32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Results:</a:t>
            </a:r>
            <a:br>
              <a:rPr lang="en"/>
            </a:b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13" y="2201575"/>
            <a:ext cx="42957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25" y="3704925"/>
            <a:ext cx="4295774" cy="106165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800" y="191325"/>
            <a:ext cx="3711524" cy="29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800" y="3174338"/>
            <a:ext cx="3270500" cy="19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68825"/>
            <a:ext cx="4998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Debuted</a:t>
            </a:r>
            <a:r>
              <a:rPr lang="en"/>
              <a:t> in September 3, 1969, Scooby-Doo is a beloved childhood show with </a:t>
            </a:r>
            <a:r>
              <a:rPr b="1" lang="en"/>
              <a:t>over 600 episodes and movies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Follows the adventures of Scooby, Shaggy, Fred, Daphne, and Velma as they try to uncover mysteries and capture “monsters”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00" y="1254325"/>
            <a:ext cx="3528900" cy="35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&amp; CONCLUSION 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Neighbors was our best performing ML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88%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this was best?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for the model to sort into the appropriate bins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Proximity based classification able to capture </a:t>
            </a:r>
            <a:r>
              <a:rPr lang="en"/>
              <a:t>patterns</a:t>
            </a:r>
            <a:r>
              <a:rPr lang="en"/>
              <a:t> 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underperformed as there was more room for error in predicting </a:t>
            </a:r>
            <a:r>
              <a:rPr lang="en"/>
              <a:t>continuous</a:t>
            </a:r>
            <a:r>
              <a:rPr lang="en"/>
              <a:t>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 and RBF were not good at predicting medium bins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different features and their impact on IMDB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new </a:t>
            </a:r>
            <a:r>
              <a:rPr lang="en"/>
              <a:t>episodes</a:t>
            </a:r>
            <a:r>
              <a:rPr lang="en"/>
              <a:t>/movies not accounted for in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Decision Trees, study impact of multiple 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different regression models like linear, RBF, poly, and sigmoid SVR. Look more into PCA analysis and oversampling.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>
            <p:ph type="title"/>
          </p:nvPr>
        </p:nvSpPr>
        <p:spPr>
          <a:xfrm>
            <a:off x="5758125" y="2910000"/>
            <a:ext cx="2807700" cy="20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468825"/>
            <a:ext cx="56913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Regression</a:t>
            </a:r>
            <a:endParaRPr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P</a:t>
            </a:r>
            <a:r>
              <a:rPr lang="en" sz="1765"/>
              <a:t>redict the overall watchability of an episode or movie based on predicting the IMDb score 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IMDb score - An average of user-submitted and critic ratings out of ten</a:t>
            </a:r>
            <a:endParaRPr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This score will depend on two other factors of regression: 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How many times specific phrases are spoken per episode/movie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Who caught the monster in each episode/movie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 character's performance in an episode could impact the IMDb score</a:t>
            </a:r>
            <a:endParaRPr sz="1395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688" y="337525"/>
            <a:ext cx="2659300" cy="19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38026" l="24173" r="21259" t="11747"/>
          <a:stretch/>
        </p:blipFill>
        <p:spPr>
          <a:xfrm>
            <a:off x="6315825" y="2571750"/>
            <a:ext cx="2399025" cy="22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675" y="256675"/>
            <a:ext cx="1110224" cy="11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VISUALIZATION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00" y="1078025"/>
            <a:ext cx="4085426" cy="2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468825"/>
            <a:ext cx="5691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“Scooby-Doo Complete” by plummye on Kaggle</a:t>
            </a:r>
            <a:endParaRPr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74 features including but not limited to: 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Unmasking frequency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Captured frequency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Snacks frequency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Jeepers counter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Zoinks counter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Voice actors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IMDb score</a:t>
            </a:r>
            <a:endParaRPr sz="1765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688" y="337525"/>
            <a:ext cx="2659300" cy="19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38026" l="24173" r="21259" t="11747"/>
          <a:stretch/>
        </p:blipFill>
        <p:spPr>
          <a:xfrm>
            <a:off x="6315825" y="2571750"/>
            <a:ext cx="2399025" cy="22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475" y="3669825"/>
            <a:ext cx="1110224" cy="11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DATA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468825"/>
            <a:ext cx="5691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We </a:t>
            </a:r>
            <a:r>
              <a:rPr lang="en" sz="1765"/>
              <a:t>only </a:t>
            </a:r>
            <a:r>
              <a:rPr lang="en" sz="1765"/>
              <a:t>used: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imdb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</a:t>
            </a:r>
            <a:r>
              <a:rPr lang="en" sz="1765"/>
              <a:t>aught.fred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</a:t>
            </a:r>
            <a:r>
              <a:rPr lang="en" sz="1765"/>
              <a:t>aught.daphne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</a:t>
            </a:r>
            <a:r>
              <a:rPr lang="en" sz="1765"/>
              <a:t>aught.velma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</a:t>
            </a:r>
            <a:r>
              <a:rPr lang="en" sz="1765"/>
              <a:t>aught.shaggy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c</a:t>
            </a:r>
            <a:r>
              <a:rPr lang="en" sz="1765"/>
              <a:t>aught.scooby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m</a:t>
            </a:r>
            <a:r>
              <a:rPr lang="en" sz="1765"/>
              <a:t>y.glasses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j</a:t>
            </a:r>
            <a:r>
              <a:rPr lang="en" sz="1765"/>
              <a:t>eepers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z</a:t>
            </a:r>
            <a:r>
              <a:rPr lang="en" sz="1765"/>
              <a:t>oinks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j</a:t>
            </a:r>
            <a:r>
              <a:rPr lang="en" sz="1765"/>
              <a:t>inkies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series.name</a:t>
            </a:r>
            <a:endParaRPr sz="1765"/>
          </a:p>
          <a:p>
            <a:pPr indent="-3406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○"/>
            </a:pPr>
            <a:r>
              <a:rPr lang="en" sz="1765"/>
              <a:t>run.time</a:t>
            </a:r>
            <a:endParaRPr sz="1765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688" y="337525"/>
            <a:ext cx="2659300" cy="19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38026" l="24173" r="21259" t="11747"/>
          <a:stretch/>
        </p:blipFill>
        <p:spPr>
          <a:xfrm>
            <a:off x="6315825" y="2571750"/>
            <a:ext cx="2399025" cy="22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475" y="3669825"/>
            <a:ext cx="1110224" cy="11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25" y="150338"/>
            <a:ext cx="7372151" cy="4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74" y="242287"/>
            <a:ext cx="6574649" cy="46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